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25"/>
  </p:notesMasterIdLst>
  <p:sldIdLst>
    <p:sldId id="260" r:id="rId10"/>
    <p:sldId id="268" r:id="rId11"/>
    <p:sldId id="259" r:id="rId12"/>
    <p:sldId id="297" r:id="rId13"/>
    <p:sldId id="279" r:id="rId14"/>
    <p:sldId id="266" r:id="rId15"/>
    <p:sldId id="274" r:id="rId16"/>
    <p:sldId id="276" r:id="rId17"/>
    <p:sldId id="280" r:id="rId18"/>
    <p:sldId id="281" r:id="rId19"/>
    <p:sldId id="282" r:id="rId20"/>
    <p:sldId id="283" r:id="rId21"/>
    <p:sldId id="300" r:id="rId22"/>
    <p:sldId id="299" r:id="rId23"/>
    <p:sldId id="295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14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BC808-BDA8-4A89-8FCE-F8ACC27C88F8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E3FA2-5415-4C0F-94F4-CD846E1EA3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63F280-73E2-42BB-AF4C-29C886F36C6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351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http://econstories.tv/2010/06/22/fear-the-boom-and-bust/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E3FA2-5415-4C0F-94F4-CD846E1EA39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9.jpe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2438400"/>
            <a:ext cx="5245100" cy="393258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1371600"/>
          </a:xfrm>
        </p:spPr>
        <p:txBody>
          <a:bodyPr>
            <a:noAutofit/>
          </a:bodyPr>
          <a:lstStyle>
            <a:lvl1pPr>
              <a:defRPr sz="3200" baseline="0">
                <a:latin typeface="Candara" pitchFamily="34" charset="0"/>
              </a:defRPr>
            </a:lvl1pPr>
            <a:lvl2pPr>
              <a:defRPr sz="2800" baseline="0">
                <a:latin typeface="Candara" pitchFamily="34" charset="0"/>
              </a:defRPr>
            </a:lvl2pPr>
            <a:lvl3pPr>
              <a:defRPr sz="2400" baseline="0">
                <a:latin typeface="Candara" pitchFamily="34" charset="0"/>
              </a:defRPr>
            </a:lvl3pPr>
            <a:lvl4pPr>
              <a:defRPr sz="2000" baseline="0">
                <a:latin typeface="Candara" pitchFamily="34" charset="0"/>
              </a:defRPr>
            </a:lvl4pPr>
            <a:lvl5pPr>
              <a:defRPr sz="20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324100" y="6629400"/>
            <a:ext cx="48006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i="0" kern="120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443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E5A4D5-130C-4359-8DEC-3E9B93D775B5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 dirty="0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r>
              <a:rPr lang="en-US" dirty="0"/>
              <a:t>Copyright 2012 Worth Publishers</a:t>
            </a:r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2012 Worth Publishers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40B1A9-514E-4F43-857A-59F34F205443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A20C-2FFB-44E9-9490-B9BFD72B29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9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Copyright 2012 Worth Publishers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5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Copyright 2012 Worth Publishers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3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288340"/>
            <a:ext cx="40052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6(21)</a:t>
            </a: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334000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8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Macroeconomics: </a:t>
            </a:r>
          </a:p>
          <a:p>
            <a:r>
              <a:rPr lang="en-US" sz="48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The Big Picture</a:t>
            </a:r>
            <a:endParaRPr lang="en-US" sz="4000" b="1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15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slide" Target="../slides/slide1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slide" Target="../slides/slide15.xml"/><Relationship Id="rId4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slide" Target="../slides/slide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slide" Target="../slides/slide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4" Type="http://schemas.openxmlformats.org/officeDocument/2006/relationships/slide" Target="../slides/slide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dirty="0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6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6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constories.tv/2010/06/22/fear-the-boom-and-bus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erican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Macroeconomics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914400"/>
          </a:xfrm>
        </p:spPr>
        <p:txBody>
          <a:bodyPr/>
          <a:lstStyle/>
          <a:p>
            <a:r>
              <a:rPr lang="en-US" dirty="0"/>
              <a:t>Macroeconomic Questions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666818" cy="398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Growth, the Long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1"/>
            <a:ext cx="9144000" cy="814512"/>
          </a:xfrm>
        </p:spPr>
        <p:txBody>
          <a:bodyPr>
            <a:noAutofit/>
          </a:bodyPr>
          <a:lstStyle/>
          <a:p>
            <a:r>
              <a:rPr lang="en-US" sz="2400" dirty="0"/>
              <a:t>Americans have become able to afford many </a:t>
            </a:r>
            <a:r>
              <a:rPr lang="en-US" sz="2400" dirty="0" smtClean="0"/>
              <a:t>more material </a:t>
            </a:r>
            <a:r>
              <a:rPr lang="en-US" sz="2400" dirty="0"/>
              <a:t>goods over time thanks to long-run </a:t>
            </a:r>
            <a:r>
              <a:rPr lang="en-US" sz="2400" dirty="0" smtClean="0"/>
              <a:t>economic growth</a:t>
            </a:r>
            <a:r>
              <a:rPr lang="en-US" sz="2400" dirty="0"/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28913"/>
            <a:ext cx="7848600" cy="429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610618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Myriad Pro" pitchFamily="34" charset="0"/>
              </a:rPr>
              <a:t>Sources: </a:t>
            </a:r>
            <a:r>
              <a:rPr lang="en-US" sz="1400" dirty="0">
                <a:latin typeface="Myriad Pro" pitchFamily="34" charset="0"/>
              </a:rPr>
              <a:t>Angus Maddison, </a:t>
            </a:r>
            <a:r>
              <a:rPr lang="en-US" sz="1400" i="1" dirty="0" smtClean="0">
                <a:latin typeface="Myriad Pro" pitchFamily="34" charset="0"/>
              </a:rPr>
              <a:t>Statisticson </a:t>
            </a:r>
            <a:r>
              <a:rPr lang="en-US" sz="1400" i="1" dirty="0">
                <a:latin typeface="Myriad Pro" pitchFamily="34" charset="0"/>
              </a:rPr>
              <a:t>World Population, GDP, </a:t>
            </a:r>
            <a:r>
              <a:rPr lang="en-US" sz="1400" i="1" dirty="0" smtClean="0">
                <a:latin typeface="Myriad Pro" pitchFamily="34" charset="0"/>
              </a:rPr>
              <a:t>and Per </a:t>
            </a:r>
            <a:r>
              <a:rPr lang="en-US" sz="1400" i="1" dirty="0">
                <a:latin typeface="Myriad Pro" pitchFamily="34" charset="0"/>
              </a:rPr>
              <a:t>Capita GDP, </a:t>
            </a:r>
            <a:r>
              <a:rPr lang="en-US" sz="1400" i="1" dirty="0" smtClean="0">
                <a:latin typeface="Myriad Pro" pitchFamily="34" charset="0"/>
              </a:rPr>
              <a:t>1–2008AD</a:t>
            </a:r>
            <a:r>
              <a:rPr lang="en-US" sz="1400" dirty="0" smtClean="0">
                <a:latin typeface="Myriad Pro" pitchFamily="34" charset="0"/>
              </a:rPr>
              <a:t>,http</a:t>
            </a:r>
            <a:r>
              <a:rPr lang="en-US" sz="1400" dirty="0">
                <a:latin typeface="Myriad Pro" pitchFamily="34" charset="0"/>
              </a:rPr>
              <a:t>://</a:t>
            </a:r>
            <a:r>
              <a:rPr lang="en-US" sz="1400" dirty="0" smtClean="0">
                <a:latin typeface="Myriad Pro" pitchFamily="34" charset="0"/>
              </a:rPr>
              <a:t>www.ggdc.net/MADDISON/oriindex.htm</a:t>
            </a:r>
            <a:r>
              <a:rPr lang="en-US" sz="1400" dirty="0">
                <a:latin typeface="Myriad Pro" pitchFamily="34" charset="0"/>
              </a:rPr>
              <a:t>; Bureau of Economic Analysis.</a:t>
            </a:r>
          </a:p>
        </p:txBody>
      </p:sp>
    </p:spTree>
    <p:extLst>
      <p:ext uri="{BB962C8B-B14F-4D97-AF65-F5344CB8AC3E}">
        <p14:creationId xmlns:p14="http://schemas.microsoft.com/office/powerpoint/2010/main" val="20790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Growth, the Long View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85" y="1524000"/>
            <a:ext cx="535441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4" y="914400"/>
            <a:ext cx="5975192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0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Inflation and Deflation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839200" cy="1676400"/>
          </a:xfrm>
        </p:spPr>
        <p:txBody>
          <a:bodyPr>
            <a:noAutofit/>
          </a:bodyPr>
          <a:lstStyle/>
          <a:p>
            <a:r>
              <a:rPr lang="en-US" sz="2800" b="0" dirty="0"/>
              <a:t>A rising overall level of prices </a:t>
            </a:r>
            <a:r>
              <a:rPr lang="en-US" sz="2800" b="0" dirty="0" smtClean="0"/>
              <a:t>is </a:t>
            </a:r>
            <a:r>
              <a:rPr lang="en-US" sz="2800" i="1" dirty="0" smtClean="0">
                <a:solidFill>
                  <a:srgbClr val="990033"/>
                </a:solidFill>
              </a:rPr>
              <a:t>inflation</a:t>
            </a:r>
            <a:r>
              <a:rPr lang="en-US" sz="2800" i="1" dirty="0">
                <a:solidFill>
                  <a:srgbClr val="990033"/>
                </a:solidFill>
              </a:rPr>
              <a:t>.</a:t>
            </a:r>
          </a:p>
          <a:p>
            <a:r>
              <a:rPr lang="en-US" sz="2800" b="0" dirty="0"/>
              <a:t>A falling overall level of prices </a:t>
            </a:r>
            <a:r>
              <a:rPr lang="en-US" sz="2800" b="0" dirty="0" smtClean="0"/>
              <a:t>is </a:t>
            </a:r>
            <a:r>
              <a:rPr lang="en-US" sz="2800" i="1" dirty="0">
                <a:solidFill>
                  <a:srgbClr val="990033"/>
                </a:solidFill>
              </a:rPr>
              <a:t>deflation.</a:t>
            </a:r>
          </a:p>
          <a:p>
            <a:r>
              <a:rPr lang="en-US" sz="2800" b="0" dirty="0"/>
              <a:t>The economy has </a:t>
            </a:r>
            <a:r>
              <a:rPr lang="en-US" sz="2800" i="1" dirty="0">
                <a:solidFill>
                  <a:srgbClr val="990033"/>
                </a:solidFill>
              </a:rPr>
              <a:t>price stability </a:t>
            </a:r>
            <a:r>
              <a:rPr lang="en-US" sz="2800" b="0" dirty="0" smtClean="0"/>
              <a:t>when </a:t>
            </a:r>
            <a:r>
              <a:rPr lang="en-US" sz="2800" b="0" dirty="0"/>
              <a:t>the overall level of </a:t>
            </a:r>
            <a:r>
              <a:rPr lang="en-US" sz="2800" b="0" dirty="0" smtClean="0"/>
              <a:t>prices changes </a:t>
            </a:r>
            <a:r>
              <a:rPr lang="en-US" sz="2800" b="0" dirty="0" smtClean="0"/>
              <a:t>slowly </a:t>
            </a:r>
            <a:r>
              <a:rPr lang="en-US" sz="2400" b="0" dirty="0" smtClean="0"/>
              <a:t>(or the same pace with the growth).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65002"/>
            <a:ext cx="7031130" cy="372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6208351"/>
            <a:ext cx="2310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Source: Bureau of Labor Statistics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81901" y="2814137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Rising </a:t>
            </a: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Prices offset most of the rise in average wages.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US Government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715000"/>
          </a:xfrm>
          <a:solidFill>
            <a:schemeClr val="bg1">
              <a:alpha val="87000"/>
            </a:schemeClr>
          </a:solidFill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Federal Government</a:t>
            </a:r>
          </a:p>
          <a:p>
            <a:r>
              <a:rPr lang="en-US" sz="2000" dirty="0" smtClean="0"/>
              <a:t>	</a:t>
            </a:r>
            <a:r>
              <a:rPr lang="en-US" sz="2000" u="sng" dirty="0" smtClean="0"/>
              <a:t>Expenditures: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	Social Security Benefits, Medicare, Medicaid, Defense  and 	Security, 	interests on National Debt</a:t>
            </a:r>
          </a:p>
          <a:p>
            <a:r>
              <a:rPr lang="en-US" sz="2000" dirty="0" smtClean="0"/>
              <a:t>	</a:t>
            </a:r>
            <a:r>
              <a:rPr lang="en-US" sz="2000" u="sng" dirty="0" smtClean="0"/>
              <a:t>Revenues:</a:t>
            </a:r>
          </a:p>
          <a:p>
            <a:r>
              <a:rPr lang="en-US" sz="2000" dirty="0" smtClean="0"/>
              <a:t>	Personal Income Taxes, Corporate Income Taxes, </a:t>
            </a:r>
          </a:p>
          <a:p>
            <a:r>
              <a:rPr lang="en-US" sz="2000" dirty="0" smtClean="0"/>
              <a:t>	Social Security Taxes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C00000"/>
                </a:solidFill>
              </a:rPr>
              <a:t>State and Local Government:</a:t>
            </a:r>
          </a:p>
          <a:p>
            <a:r>
              <a:rPr lang="en-US" sz="2000" dirty="0" smtClean="0"/>
              <a:t>	 </a:t>
            </a:r>
            <a:r>
              <a:rPr lang="en-US" sz="2000" u="sng" dirty="0" smtClean="0"/>
              <a:t>Expenditures: </a:t>
            </a:r>
            <a:r>
              <a:rPr lang="en-US" sz="2000" dirty="0" smtClean="0"/>
              <a:t>Education, Highways, Public Welfare benefits</a:t>
            </a:r>
          </a:p>
          <a:p>
            <a:r>
              <a:rPr lang="en-US" sz="2000" dirty="0" smtClean="0"/>
              <a:t>	</a:t>
            </a:r>
            <a:r>
              <a:rPr lang="en-US" sz="2000" u="sng" dirty="0" smtClean="0"/>
              <a:t>Revenues: </a:t>
            </a:r>
            <a:r>
              <a:rPr lang="en-US" sz="2000" dirty="0" smtClean="0"/>
              <a:t>Sales Taxes, Corporate income taxes, Transfers from 	Federal government, Property Taxes, Individual income taxes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C00000"/>
                </a:solidFill>
              </a:rPr>
              <a:t>Budget Deficit  and  National Debt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	</a:t>
            </a:r>
            <a:r>
              <a:rPr lang="en-US" sz="2000" dirty="0" smtClean="0"/>
              <a:t>Expenditures &gt; Revenues  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	</a:t>
            </a:r>
            <a:r>
              <a:rPr lang="en-US" sz="2000" dirty="0" smtClean="0"/>
              <a:t>Accumulated </a:t>
            </a:r>
            <a:r>
              <a:rPr lang="en-US" sz="2000" dirty="0" smtClean="0"/>
              <a:t>Deficit == DEBT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Growth &amp; Production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839200" cy="5715000"/>
          </a:xfrm>
          <a:solidFill>
            <a:schemeClr val="bg1">
              <a:alpha val="8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What do we produce?  </a:t>
            </a:r>
          </a:p>
          <a:p>
            <a:pPr algn="ctr"/>
            <a:r>
              <a:rPr lang="en-US" sz="2000" dirty="0" smtClean="0"/>
              <a:t>	Consumption goods, Capital goods, Government goods/services, Export goods/services</a:t>
            </a:r>
          </a:p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How do we produce?</a:t>
            </a:r>
            <a:r>
              <a:rPr lang="en-US" sz="2400" dirty="0" smtClean="0">
                <a:solidFill>
                  <a:srgbClr val="C00000"/>
                </a:solidFill>
              </a:rPr>
              <a:t>  </a:t>
            </a:r>
          </a:p>
          <a:p>
            <a:pPr algn="ctr"/>
            <a:r>
              <a:rPr lang="en-US" sz="2000" dirty="0" smtClean="0"/>
              <a:t>Land, Labor, Capital, Entrepreneurship</a:t>
            </a:r>
          </a:p>
          <a:p>
            <a:pPr algn="ctr"/>
            <a:r>
              <a:rPr lang="en-US" sz="2000" dirty="0" smtClean="0"/>
              <a:t>Rent, Wages, Interest, Profit/Loss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The Global Economy</a:t>
            </a:r>
          </a:p>
          <a:p>
            <a:pPr algn="ctr"/>
            <a:r>
              <a:rPr lang="en-US" sz="2000" dirty="0" smtClean="0"/>
              <a:t>Advanced Economies, Emerging Market, Developing Economies</a:t>
            </a:r>
          </a:p>
          <a:p>
            <a:pPr algn="ctr"/>
            <a:r>
              <a:rPr lang="en-US" sz="2000" dirty="0" smtClean="0"/>
              <a:t>Differences in what is produced</a:t>
            </a:r>
          </a:p>
          <a:p>
            <a:pPr algn="ctr"/>
            <a:r>
              <a:rPr lang="en-US" sz="2000" dirty="0" smtClean="0"/>
              <a:t>Human Capital Differences</a:t>
            </a:r>
          </a:p>
          <a:p>
            <a:pPr algn="ctr"/>
            <a:r>
              <a:rPr lang="en-US" sz="2000" dirty="0" smtClean="0"/>
              <a:t>Physical Capital Differences</a:t>
            </a:r>
          </a:p>
          <a:p>
            <a:pPr algn="ctr"/>
            <a:r>
              <a:rPr lang="en-US" sz="2000" dirty="0" smtClean="0"/>
              <a:t>Economic Growth and Happiness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>
              <a:solidFill>
                <a:srgbClr val="C00000"/>
              </a:solidFill>
            </a:endParaRPr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30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881533" cy="1371600"/>
          </a:xfrm>
        </p:spPr>
        <p:txBody>
          <a:bodyPr/>
          <a:lstStyle/>
          <a:p>
            <a:r>
              <a:rPr lang="en-US" sz="2400" dirty="0" smtClean="0"/>
              <a:t>You might not understand everything mentioned in </a:t>
            </a:r>
            <a:r>
              <a:rPr lang="en-US" sz="2400" dirty="0" smtClean="0">
                <a:hlinkClick r:id="rId3"/>
              </a:rPr>
              <a:t>this</a:t>
            </a:r>
            <a:r>
              <a:rPr lang="en-US" sz="2400" dirty="0" smtClean="0"/>
              <a:t> epic economist rap battle YET…but you will enjoy it and get a taste for the philosophical debates about stabilization policy within macroeconomics. (6:28 minutes)</a:t>
            </a:r>
            <a:endParaRPr lang="en-US" sz="2400" dirty="0"/>
          </a:p>
        </p:txBody>
      </p:sp>
      <p:pic>
        <p:nvPicPr>
          <p:cNvPr id="1638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4400" y="2971800"/>
            <a:ext cx="3757612" cy="27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7977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algn="l" eaLnBrk="1" hangingPunct="1">
              <a:defRPr/>
            </a:pPr>
            <a:r>
              <a:rPr lang="en-US" sz="4400" spc="0" dirty="0" smtClean="0"/>
              <a:t>Images of the Depression</a:t>
            </a:r>
            <a:endParaRPr lang="en-US" sz="4400" spc="0" dirty="0"/>
          </a:p>
        </p:txBody>
      </p:sp>
      <p:pic>
        <p:nvPicPr>
          <p:cNvPr id="6" name="Content Placeholder 5" descr="GD man walking.gif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219200"/>
            <a:ext cx="3886200" cy="5029200"/>
          </a:xfrm>
        </p:spPr>
      </p:pic>
      <p:pic>
        <p:nvPicPr>
          <p:cNvPr id="7" name="Picture 6" descr="800px-Dust_Bowl_-_Dallas,_South_Dakota_193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ank run Union Bank.g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152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gd50.g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900111"/>
            <a:ext cx="7490882" cy="573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d37.g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" y="914400"/>
            <a:ext cx="74493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7" descr="gd45.gi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4114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629400" y="1143000"/>
            <a:ext cx="169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Dust Bowl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97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Hoovervilles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876800"/>
            <a:ext cx="9144000" cy="1371600"/>
          </a:xfrm>
          <a:solidFill>
            <a:schemeClr val="bg1">
              <a:alpha val="85000"/>
            </a:schemeClr>
          </a:solidFill>
        </p:spPr>
        <p:txBody>
          <a:bodyPr>
            <a:noAutofit/>
          </a:bodyPr>
          <a:lstStyle/>
          <a:p>
            <a:r>
              <a:rPr lang="en-US" sz="2800" dirty="0"/>
              <a:t>During the Great Depression, </a:t>
            </a:r>
            <a:r>
              <a:rPr lang="en-US" sz="2800" dirty="0" smtClean="0"/>
              <a:t>“Hoovervilles” </a:t>
            </a:r>
            <a:r>
              <a:rPr lang="en-US" sz="2800" dirty="0"/>
              <a:t>sprang up across </a:t>
            </a:r>
            <a:r>
              <a:rPr lang="en-US" sz="2800" dirty="0" smtClean="0"/>
              <a:t>America, named </a:t>
            </a:r>
            <a:r>
              <a:rPr lang="en-US" sz="2800" dirty="0"/>
              <a:t>after the economically clueless President Herbert Hoover.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616804"/>
            <a:ext cx="1142999" cy="15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52800" y="0"/>
            <a:ext cx="579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Microeconomics was well-developed; macroeconomics was not.  </a:t>
            </a:r>
            <a:r>
              <a:rPr lang="en-US" dirty="0" smtClean="0"/>
              <a:t>The effort to </a:t>
            </a:r>
            <a:r>
              <a:rPr lang="en-US" dirty="0" smtClean="0">
                <a:solidFill>
                  <a:srgbClr val="990033"/>
                </a:solidFill>
              </a:rPr>
              <a:t>understand economic slumps and find ways to prevent them </a:t>
            </a:r>
            <a:r>
              <a:rPr lang="en-US" dirty="0" smtClean="0"/>
              <a:t>is at the core of macroeconomics.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Macroeconomics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0800"/>
            <a:ext cx="8839200" cy="2438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The long run is a misleading guide to current affairs. </a:t>
            </a:r>
            <a:r>
              <a:rPr lang="en-US" u="sng" dirty="0">
                <a:solidFill>
                  <a:srgbClr val="FF0000"/>
                </a:solidFill>
              </a:rPr>
              <a:t>In the long run we are all </a:t>
            </a:r>
            <a:r>
              <a:rPr lang="en-US" u="sng" dirty="0" smtClean="0">
                <a:solidFill>
                  <a:srgbClr val="FF0000"/>
                </a:solidFill>
              </a:rPr>
              <a:t>dead</a:t>
            </a:r>
            <a:r>
              <a:rPr lang="en-US" dirty="0" smtClean="0"/>
              <a:t>”.  </a:t>
            </a:r>
          </a:p>
          <a:p>
            <a:r>
              <a:rPr lang="en-US" dirty="0" smtClean="0"/>
              <a:t>Economists </a:t>
            </a:r>
            <a:r>
              <a:rPr lang="en-US" dirty="0"/>
              <a:t>set themselves too easy, too useless a task </a:t>
            </a:r>
            <a:r>
              <a:rPr lang="en-US" i="1" dirty="0"/>
              <a:t>if in tempestuous seasons they can only tell us that when the storm is past the ocean is flat again</a:t>
            </a:r>
            <a:r>
              <a:rPr lang="en-US" dirty="0" smtClean="0"/>
              <a:t>.”</a:t>
            </a:r>
            <a:endParaRPr lang="en-US" dirty="0"/>
          </a:p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John Maynard Keynes,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Tract on Monetary Reform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(1923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  <p:pic>
        <p:nvPicPr>
          <p:cNvPr id="5" name="Picture 4" descr="Cowen_UN12_PH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181600"/>
            <a:ext cx="3352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762000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Pre-1930s conventional wisdom </a:t>
            </a:r>
          </a:p>
          <a:p>
            <a:r>
              <a:rPr lang="en-US" i="1" dirty="0" smtClean="0">
                <a:solidFill>
                  <a:srgbClr val="990033"/>
                </a:solidFill>
              </a:rPr>
              <a:t>Self-regulating economy (Classical):  </a:t>
            </a:r>
            <a:r>
              <a:rPr lang="en-US" dirty="0" smtClean="0"/>
              <a:t>Problems such as unemployment are resolved </a:t>
            </a:r>
            <a:r>
              <a:rPr lang="en-US" u="sng" dirty="0" smtClean="0"/>
              <a:t>without</a:t>
            </a:r>
            <a:r>
              <a:rPr lang="en-US" dirty="0" smtClean="0"/>
              <a:t> government intervention through the working of the </a:t>
            </a:r>
            <a:r>
              <a:rPr lang="en-US" u="sng" dirty="0" smtClean="0"/>
              <a:t>invisible hand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Post-1930s conventional wisdom </a:t>
            </a:r>
          </a:p>
          <a:p>
            <a:r>
              <a:rPr lang="en-US" i="1" dirty="0" smtClean="0">
                <a:solidFill>
                  <a:srgbClr val="990033"/>
                </a:solidFill>
              </a:rPr>
              <a:t>Keynesian economics: </a:t>
            </a:r>
            <a:r>
              <a:rPr lang="en-US" dirty="0" smtClean="0"/>
              <a:t>Economic slumps are caused by inadequate spending, and they can be mitigated by government intervention.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0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spc="0" dirty="0" smtClean="0"/>
              <a:t>All Recessions Are Created Equal 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2001 recession was milder than the 2007–2009 one.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2" y="2057400"/>
            <a:ext cx="6699688" cy="4489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2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spc="0" dirty="0" smtClean="0"/>
              <a:t>Comparing the Great Recession to the Great Depression</a:t>
            </a:r>
            <a:endParaRPr lang="en-US" sz="2800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067800" cy="990600"/>
          </a:xfrm>
        </p:spPr>
        <p:txBody>
          <a:bodyPr>
            <a:noAutofit/>
          </a:bodyPr>
          <a:lstStyle/>
          <a:p>
            <a:r>
              <a:rPr lang="en-US" sz="20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Measures of </a:t>
            </a:r>
            <a:r>
              <a:rPr lang="en-US" sz="20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economic activity and world industrial production during </a:t>
            </a:r>
            <a:r>
              <a:rPr lang="en-US" sz="20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the Great Depression and </a:t>
            </a:r>
            <a:r>
              <a:rPr lang="en-US" sz="20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the Great </a:t>
            </a:r>
            <a:r>
              <a:rPr lang="en-US" sz="20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Recession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86914" cy="463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4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Charting the Business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693530"/>
            <a:ext cx="8839200" cy="1402470"/>
          </a:xfrm>
        </p:spPr>
        <p:txBody>
          <a:bodyPr>
            <a:noAutofit/>
          </a:bodyPr>
          <a:lstStyle/>
          <a:p>
            <a:r>
              <a:rPr lang="en-US" sz="2800" b="0" i="1" dirty="0">
                <a:latin typeface="Myriad Pro" pitchFamily="34" charset="0"/>
              </a:rPr>
              <a:t>“Please stand by for a series of tones. The first indicates </a:t>
            </a:r>
            <a:r>
              <a:rPr lang="en-US" sz="2800" b="0" i="1" dirty="0" smtClean="0">
                <a:latin typeface="Myriad Pro" pitchFamily="34" charset="0"/>
              </a:rPr>
              <a:t>the official </a:t>
            </a:r>
            <a:r>
              <a:rPr lang="en-US" sz="2800" b="0" i="1" dirty="0">
                <a:latin typeface="Myriad Pro" pitchFamily="34" charset="0"/>
              </a:rPr>
              <a:t>end of the </a:t>
            </a:r>
            <a:r>
              <a:rPr lang="en-US" sz="2800" b="0" i="1" dirty="0" smtClean="0">
                <a:latin typeface="Myriad Pro" pitchFamily="34" charset="0"/>
              </a:rPr>
              <a:t>recession; </a:t>
            </a:r>
            <a:r>
              <a:rPr lang="en-US" sz="2800" b="0" i="1" dirty="0">
                <a:latin typeface="Myriad Pro" pitchFamily="34" charset="0"/>
              </a:rPr>
              <a:t>the </a:t>
            </a:r>
            <a:r>
              <a:rPr lang="en-US" sz="2800" b="0" i="1" dirty="0" smtClean="0">
                <a:latin typeface="Myriad Pro" pitchFamily="34" charset="0"/>
              </a:rPr>
              <a:t>second, prosperity; and </a:t>
            </a:r>
            <a:r>
              <a:rPr lang="en-US" sz="2800" b="0" i="1" dirty="0">
                <a:latin typeface="Myriad Pro" pitchFamily="34" charset="0"/>
              </a:rPr>
              <a:t>the </a:t>
            </a:r>
            <a:r>
              <a:rPr lang="en-US" sz="2800" b="0" i="1" dirty="0" smtClean="0">
                <a:latin typeface="Myriad Pro" pitchFamily="34" charset="0"/>
              </a:rPr>
              <a:t>third, </a:t>
            </a:r>
            <a:r>
              <a:rPr lang="en-US" sz="2800" b="0" i="1" dirty="0">
                <a:latin typeface="Myriad Pro" pitchFamily="34" charset="0"/>
              </a:rPr>
              <a:t>the return of the recession.”</a:t>
            </a:r>
            <a:endParaRPr lang="en-US" sz="2800" dirty="0">
              <a:latin typeface="Myriad Pro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5486400" cy="370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3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Business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791200"/>
          </a:xfrm>
        </p:spPr>
        <p:txBody>
          <a:bodyPr>
            <a:noAutofit/>
          </a:bodyPr>
          <a:lstStyle/>
          <a:p>
            <a:r>
              <a:rPr lang="en-US" sz="2800" b="0" dirty="0"/>
              <a:t>The point at which the economy turns from expansion to recession is a </a:t>
            </a:r>
            <a:r>
              <a:rPr lang="en-US" sz="2800" i="1" dirty="0">
                <a:solidFill>
                  <a:srgbClr val="990033"/>
                </a:solidFill>
              </a:rPr>
              <a:t>business-cycle peak.</a:t>
            </a:r>
          </a:p>
          <a:p>
            <a:endParaRPr lang="en-US" sz="2800" b="0" dirty="0" smtClean="0"/>
          </a:p>
          <a:p>
            <a:endParaRPr lang="en-US" sz="2800" b="0" dirty="0"/>
          </a:p>
          <a:p>
            <a:endParaRPr lang="en-US" sz="2800" b="0" dirty="0" smtClean="0"/>
          </a:p>
          <a:p>
            <a:endParaRPr lang="en-US" sz="2800" b="0" dirty="0"/>
          </a:p>
          <a:p>
            <a:endParaRPr lang="en-US" sz="2800" b="0" dirty="0" smtClean="0"/>
          </a:p>
          <a:p>
            <a:endParaRPr lang="en-US" sz="2800" b="0" dirty="0"/>
          </a:p>
          <a:p>
            <a:endParaRPr lang="en-US" sz="2800" b="0" dirty="0" smtClean="0"/>
          </a:p>
          <a:p>
            <a:r>
              <a:rPr lang="en-US" sz="2800" b="0" dirty="0" smtClean="0"/>
              <a:t>The </a:t>
            </a:r>
            <a:r>
              <a:rPr lang="en-US" sz="2800" b="0" dirty="0"/>
              <a:t>point at which the economy turns from recession to expansion is a </a:t>
            </a:r>
            <a:r>
              <a:rPr lang="en-US" sz="2800" i="1" dirty="0">
                <a:solidFill>
                  <a:srgbClr val="990033"/>
                </a:solidFill>
              </a:rPr>
              <a:t>business-cycle trough</a:t>
            </a:r>
            <a:r>
              <a:rPr lang="en-US" sz="2800" i="1" dirty="0" smtClean="0">
                <a:solidFill>
                  <a:srgbClr val="990033"/>
                </a:solidFill>
              </a:rPr>
              <a:t>.  (not: t</a:t>
            </a:r>
            <a:r>
              <a:rPr lang="en-US" sz="2800" i="1" u="sng" dirty="0" smtClean="0">
                <a:solidFill>
                  <a:srgbClr val="990033"/>
                </a:solidFill>
              </a:rPr>
              <a:t>h</a:t>
            </a:r>
            <a:r>
              <a:rPr lang="en-US" sz="2800" i="1" dirty="0" smtClean="0">
                <a:solidFill>
                  <a:srgbClr val="990033"/>
                </a:solidFill>
              </a:rPr>
              <a:t>rough)</a:t>
            </a:r>
            <a:endParaRPr lang="en-US" sz="2800" i="1" dirty="0">
              <a:solidFill>
                <a:srgbClr val="990033"/>
              </a:solidFill>
            </a:endParaRPr>
          </a:p>
          <a:p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4838807" cy="352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Long-Run Economic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Long-run economic growth </a:t>
            </a:r>
            <a:r>
              <a:rPr lang="en-US" b="0" dirty="0" smtClean="0"/>
              <a:t>is the </a:t>
            </a:r>
            <a:r>
              <a:rPr lang="en-US" b="0" dirty="0"/>
              <a:t>sustained upward trend in </a:t>
            </a:r>
            <a:r>
              <a:rPr lang="en-US" b="0" dirty="0" smtClean="0"/>
              <a:t>the economy’s </a:t>
            </a:r>
            <a:r>
              <a:rPr lang="en-US" b="0" dirty="0"/>
              <a:t>output over time.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7315200" cy="337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5743041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Myriad Pro" pitchFamily="34" charset="0"/>
              </a:rPr>
              <a:t>Source: </a:t>
            </a:r>
            <a:r>
              <a:rPr lang="en-US" sz="1200" dirty="0">
                <a:latin typeface="Myriad Pro" pitchFamily="34" charset="0"/>
              </a:rPr>
              <a:t>W. Michael Cox and Richard Alm, “How Are We Doing</a:t>
            </a:r>
            <a:r>
              <a:rPr lang="en-US" sz="1200" dirty="0" smtClean="0">
                <a:latin typeface="Myriad Pro" pitchFamily="34" charset="0"/>
              </a:rPr>
              <a:t>?” </a:t>
            </a:r>
            <a:r>
              <a:rPr lang="en-US" sz="1200" i="1" dirty="0" smtClean="0">
                <a:latin typeface="Myriad Pro" pitchFamily="34" charset="0"/>
              </a:rPr>
              <a:t>The </a:t>
            </a:r>
            <a:r>
              <a:rPr lang="en-US" sz="1200" i="1" dirty="0">
                <a:latin typeface="Myriad Pro" pitchFamily="34" charset="0"/>
              </a:rPr>
              <a:t>American </a:t>
            </a:r>
            <a:r>
              <a:rPr lang="en-US" sz="1200" dirty="0">
                <a:latin typeface="Myriad Pro" pitchFamily="34" charset="0"/>
              </a:rPr>
              <a:t>(July/August 2008). </a:t>
            </a:r>
            <a:r>
              <a:rPr lang="en-US" sz="1200" dirty="0">
                <a:latin typeface="Myriad Pro" pitchFamily="34" charset="0"/>
                <a:hlinkClick r:id="rId3"/>
              </a:rPr>
              <a:t>http://</a:t>
            </a:r>
            <a:r>
              <a:rPr lang="en-US" sz="1200" dirty="0" smtClean="0">
                <a:latin typeface="Myriad Pro" pitchFamily="34" charset="0"/>
                <a:hlinkClick r:id="rId3"/>
              </a:rPr>
              <a:t>www.american.com/</a:t>
            </a:r>
            <a:r>
              <a:rPr lang="en-US" sz="1200" dirty="0" smtClean="0">
                <a:latin typeface="Myriad Pro" pitchFamily="34" charset="0"/>
              </a:rPr>
              <a:t> archive/2008/july-august-magazine-contents/how-are-we-doing</a:t>
            </a:r>
            <a:endParaRPr lang="en-US" sz="1200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d8b2c988f8ccc4b0cac41125b7a821f8c91424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1742</TotalTime>
  <Words>509</Words>
  <Application>Microsoft Office PowerPoint</Application>
  <PresentationFormat>On-screen Show (4:3)</PresentationFormat>
  <Paragraphs>79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Arial</vt:lpstr>
      <vt:lpstr>Calibri</vt:lpstr>
      <vt:lpstr>Candara</vt:lpstr>
      <vt:lpstr>Century Gothic</vt:lpstr>
      <vt:lpstr>Courier New</vt:lpstr>
      <vt:lpstr>Gill Sans MT</vt:lpstr>
      <vt:lpstr>Myriad Pro</vt:lpstr>
      <vt:lpstr>Tahoma</vt:lpstr>
      <vt:lpstr>Tw Cen MT</vt:lpstr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The Nature of Macroeconomics</vt:lpstr>
      <vt:lpstr>Images of the Depression</vt:lpstr>
      <vt:lpstr>Hoovervilles</vt:lpstr>
      <vt:lpstr>Macroeconomics</vt:lpstr>
      <vt:lpstr>Not All Recessions Are Created Equal </vt:lpstr>
      <vt:lpstr>Comparing the Great Recession to the Great Depression</vt:lpstr>
      <vt:lpstr>Charting the Business Cycle</vt:lpstr>
      <vt:lpstr>The Business Cycle</vt:lpstr>
      <vt:lpstr>Long-Run Economic Growth</vt:lpstr>
      <vt:lpstr>Growth, the Long View</vt:lpstr>
      <vt:lpstr>Growth, the Long View</vt:lpstr>
      <vt:lpstr>Inflation and Deflation</vt:lpstr>
      <vt:lpstr>US Government</vt:lpstr>
      <vt:lpstr>Growth &amp; Production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Liliana Lawrence</cp:lastModifiedBy>
  <cp:revision>84</cp:revision>
  <dcterms:created xsi:type="dcterms:W3CDTF">2012-07-23T22:56:30Z</dcterms:created>
  <dcterms:modified xsi:type="dcterms:W3CDTF">2017-03-09T19:56:53Z</dcterms:modified>
</cp:coreProperties>
</file>